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1" r:id="rId6"/>
    <p:sldId id="259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9BE1D9-E909-DF55-00D0-71AF5A93E939}" v="27" dt="2022-01-22T21:10:21.010"/>
    <p1510:client id="{5646B6E7-9DE6-4683-0BAB-4609E30D2D47}" v="19" dt="2022-01-21T20:21:31.536"/>
    <p1510:client id="{DD703B1D-CBD5-48E7-BBF4-093B637D1A1B}" v="50" dt="2022-01-21T20:19:59.8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81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666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7328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745066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7045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2528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5920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8248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44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608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482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79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577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549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1/22/2022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545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759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930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4279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7" r:id="rId1"/>
    <p:sldLayoutId id="2147483676" r:id="rId2"/>
    <p:sldLayoutId id="2147483675" r:id="rId3"/>
    <p:sldLayoutId id="2147483674" r:id="rId4"/>
    <p:sldLayoutId id="2147483673" r:id="rId5"/>
    <p:sldLayoutId id="2147483672" r:id="rId6"/>
    <p:sldLayoutId id="2147483671" r:id="rId7"/>
    <p:sldLayoutId id="2147483670" r:id="rId8"/>
    <p:sldLayoutId id="2147483669" r:id="rId9"/>
    <p:sldLayoutId id="2147483668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</p:sldLayoutIdLst>
  <p:hf sldNum="0" hdr="0" ftr="0" dt="0"/>
  <p:txStyles>
    <p:titleStyle>
      <a:lvl1pPr algn="ctr" defTabSz="457200" rtl="0" eaLnBrk="1" latinLnBrk="0" hangingPunct="1">
        <a:lnSpc>
          <a:spcPct val="100000"/>
        </a:lnSpc>
        <a:spcBef>
          <a:spcPct val="0"/>
        </a:spcBef>
        <a:buNone/>
        <a:defRPr sz="4000" i="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9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7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5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2CA733A-8D25-4E63-8273-CC14052E0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E61916-C9FF-445E-93FD-57B19E4874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57" r="6" b="6"/>
          <a:stretch/>
        </p:blipFill>
        <p:spPr>
          <a:xfrm>
            <a:off x="-1" y="-183616"/>
            <a:ext cx="12198915" cy="685799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28264E-43F8-4339-BE92-AA6B94D40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220681"/>
            <a:ext cx="12188952" cy="2637319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16597" y="4222922"/>
            <a:ext cx="9440034" cy="1088336"/>
          </a:xfrm>
        </p:spPr>
        <p:txBody>
          <a:bodyPr>
            <a:normAutofit/>
          </a:bodyPr>
          <a:lstStyle/>
          <a:p>
            <a:r>
              <a:rPr lang="de-DE" sz="48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Monte Carlo</a:t>
            </a:r>
            <a:endParaRPr lang="de-DE" sz="480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0693" y="5494872"/>
            <a:ext cx="9440034" cy="621614"/>
          </a:xfrm>
        </p:spPr>
        <p:txBody>
          <a:bodyPr>
            <a:normAutofit fontScale="62500" lnSpcReduction="20000"/>
          </a:bodyPr>
          <a:lstStyle/>
          <a:p>
            <a:r>
              <a:rPr lang="de-DE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E72953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By </a:t>
            </a:r>
            <a:br>
              <a:rPr lang="de-DE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E72953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de-DE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Lukas Momberg</a:t>
            </a:r>
            <a:br>
              <a:rPr lang="de-DE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</a:br>
            <a:endParaRPr lang="de-DE">
              <a:solidFill>
                <a:srgbClr val="E7295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E70A317-DCED-4E80-AA2D-467D8702E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8C4B537-04B6-402A-8E3D-A8BC4F0C5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791" y="835383"/>
            <a:ext cx="3382832" cy="349954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200"/>
              <a:t>Epilepsy</a:t>
            </a:r>
            <a:br>
              <a:rPr lang="en-US" sz="42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en-US" sz="4200"/>
              <a:t>Warnung</a:t>
            </a:r>
            <a:br>
              <a:rPr lang="en-US" sz="42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en-US" sz="42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nebenbei</a:t>
            </a:r>
            <a:br>
              <a:rPr lang="en-US" sz="4200"/>
            </a:br>
            <a:br>
              <a:rPr lang="en-US" sz="4200"/>
            </a:br>
            <a:r>
              <a:rPr lang="en-US" sz="4200"/>
              <a:t> BY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D87845-294F-40CB-BC48-46455460D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5671" y="0"/>
            <a:ext cx="753632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Inhaltsplatzhalter 4">
            <a:extLst>
              <a:ext uri="{FF2B5EF4-FFF2-40B4-BE49-F238E27FC236}">
                <a16:creationId xmlns:a16="http://schemas.microsoft.com/office/drawing/2014/main" id="{D6ED12E3-F3B8-4156-AC23-A3C13773BD1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24315" y="1796187"/>
          <a:ext cx="6197669" cy="326563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3138826">
                  <a:extLst>
                    <a:ext uri="{9D8B030D-6E8A-4147-A177-3AD203B41FA5}">
                      <a16:colId xmlns:a16="http://schemas.microsoft.com/office/drawing/2014/main" val="718585863"/>
                    </a:ext>
                  </a:extLst>
                </a:gridCol>
                <a:gridCol w="2143921">
                  <a:extLst>
                    <a:ext uri="{9D8B030D-6E8A-4147-A177-3AD203B41FA5}">
                      <a16:colId xmlns:a16="http://schemas.microsoft.com/office/drawing/2014/main" val="4240466009"/>
                    </a:ext>
                  </a:extLst>
                </a:gridCol>
                <a:gridCol w="914922">
                  <a:extLst>
                    <a:ext uri="{9D8B030D-6E8A-4147-A177-3AD203B41FA5}">
                      <a16:colId xmlns:a16="http://schemas.microsoft.com/office/drawing/2014/main" val="991621164"/>
                    </a:ext>
                  </a:extLst>
                </a:gridCol>
              </a:tblGrid>
              <a:tr h="653126">
                <a:tc>
                  <a:txBody>
                    <a:bodyPr/>
                    <a:lstStyle/>
                    <a:p>
                      <a:pPr algn="l"/>
                      <a:r>
                        <a:rPr lang="de-DE" sz="2800">
                          <a:effectLst/>
                        </a:rPr>
                        <a:t>Lukas Momberg</a:t>
                      </a:r>
                    </a:p>
                  </a:txBody>
                  <a:tcPr marL="190202" marR="190202" marT="87786" marB="877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>
                          <a:effectLst/>
                        </a:rPr>
                        <a:t>11141259</a:t>
                      </a:r>
                    </a:p>
                  </a:txBody>
                  <a:tcPr marL="190202" marR="190202" marT="87786" marB="877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>
                          <a:effectLst/>
                        </a:rPr>
                        <a:t>AI</a:t>
                      </a:r>
                    </a:p>
                  </a:txBody>
                  <a:tcPr marL="190202" marR="190202" marT="87786" marB="87786" anchor="ctr"/>
                </a:tc>
                <a:extLst>
                  <a:ext uri="{0D108BD9-81ED-4DB2-BD59-A6C34878D82A}">
                    <a16:rowId xmlns:a16="http://schemas.microsoft.com/office/drawing/2014/main" val="3481268092"/>
                  </a:ext>
                </a:extLst>
              </a:tr>
              <a:tr h="653126">
                <a:tc>
                  <a:txBody>
                    <a:bodyPr/>
                    <a:lstStyle/>
                    <a:p>
                      <a:pPr algn="l"/>
                      <a:r>
                        <a:rPr lang="de-DE" sz="2800">
                          <a:effectLst/>
                        </a:rPr>
                        <a:t>Jona Siebel</a:t>
                      </a:r>
                    </a:p>
                  </a:txBody>
                  <a:tcPr marL="190202" marR="190202" marT="87786" marB="877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>
                          <a:effectLst/>
                        </a:rPr>
                        <a:t>11141394</a:t>
                      </a:r>
                    </a:p>
                  </a:txBody>
                  <a:tcPr marL="190202" marR="190202" marT="87786" marB="877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>
                          <a:effectLst/>
                        </a:rPr>
                        <a:t>AI</a:t>
                      </a:r>
                    </a:p>
                  </a:txBody>
                  <a:tcPr marL="190202" marR="190202" marT="87786" marB="87786" anchor="ctr"/>
                </a:tc>
                <a:extLst>
                  <a:ext uri="{0D108BD9-81ED-4DB2-BD59-A6C34878D82A}">
                    <a16:rowId xmlns:a16="http://schemas.microsoft.com/office/drawing/2014/main" val="1829667234"/>
                  </a:ext>
                </a:extLst>
              </a:tr>
              <a:tr h="653126">
                <a:tc>
                  <a:txBody>
                    <a:bodyPr/>
                    <a:lstStyle/>
                    <a:p>
                      <a:pPr algn="l"/>
                      <a:r>
                        <a:rPr lang="de-DE" sz="2800">
                          <a:effectLst/>
                        </a:rPr>
                        <a:t>Dennis Goßler</a:t>
                      </a:r>
                    </a:p>
                  </a:txBody>
                  <a:tcPr marL="190202" marR="190202" marT="87786" marB="877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>
                          <a:effectLst/>
                        </a:rPr>
                        <a:t>11140150</a:t>
                      </a:r>
                    </a:p>
                  </a:txBody>
                  <a:tcPr marL="190202" marR="190202" marT="87786" marB="877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>
                          <a:effectLst/>
                        </a:rPr>
                        <a:t>AI</a:t>
                      </a:r>
                    </a:p>
                  </a:txBody>
                  <a:tcPr marL="190202" marR="190202" marT="87786" marB="87786" anchor="ctr"/>
                </a:tc>
                <a:extLst>
                  <a:ext uri="{0D108BD9-81ED-4DB2-BD59-A6C34878D82A}">
                    <a16:rowId xmlns:a16="http://schemas.microsoft.com/office/drawing/2014/main" val="856615890"/>
                  </a:ext>
                </a:extLst>
              </a:tr>
              <a:tr h="653126">
                <a:tc>
                  <a:txBody>
                    <a:bodyPr/>
                    <a:lstStyle/>
                    <a:p>
                      <a:pPr algn="l"/>
                      <a:r>
                        <a:rPr lang="de-DE" sz="2800">
                          <a:effectLst/>
                        </a:rPr>
                        <a:t>Thomas Donst</a:t>
                      </a:r>
                    </a:p>
                  </a:txBody>
                  <a:tcPr marL="190202" marR="190202" marT="87786" marB="877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>
                          <a:effectLst/>
                        </a:rPr>
                        <a:t>11138843</a:t>
                      </a:r>
                    </a:p>
                  </a:txBody>
                  <a:tcPr marL="190202" marR="190202" marT="87786" marB="877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>
                          <a:effectLst/>
                        </a:rPr>
                        <a:t>AI</a:t>
                      </a:r>
                    </a:p>
                  </a:txBody>
                  <a:tcPr marL="190202" marR="190202" marT="87786" marB="87786" anchor="ctr"/>
                </a:tc>
                <a:extLst>
                  <a:ext uri="{0D108BD9-81ED-4DB2-BD59-A6C34878D82A}">
                    <a16:rowId xmlns:a16="http://schemas.microsoft.com/office/drawing/2014/main" val="964341456"/>
                  </a:ext>
                </a:extLst>
              </a:tr>
              <a:tr h="653126">
                <a:tc>
                  <a:txBody>
                    <a:bodyPr/>
                    <a:lstStyle/>
                    <a:p>
                      <a:pPr algn="l"/>
                      <a:r>
                        <a:rPr lang="de-DE" sz="2800">
                          <a:effectLst/>
                        </a:rPr>
                        <a:t>Patrick Schuster</a:t>
                      </a:r>
                    </a:p>
                  </a:txBody>
                  <a:tcPr marL="190202" marR="190202" marT="87786" marB="877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>
                          <a:effectLst/>
                        </a:rPr>
                        <a:t>11126452</a:t>
                      </a:r>
                    </a:p>
                  </a:txBody>
                  <a:tcPr marL="190202" marR="190202" marT="87786" marB="8778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>
                          <a:effectLst/>
                        </a:rPr>
                        <a:t>AI</a:t>
                      </a:r>
                    </a:p>
                  </a:txBody>
                  <a:tcPr marL="190202" marR="190202" marT="87786" marB="87786" anchor="ctr"/>
                </a:tc>
                <a:extLst>
                  <a:ext uri="{0D108BD9-81ED-4DB2-BD59-A6C34878D82A}">
                    <a16:rowId xmlns:a16="http://schemas.microsoft.com/office/drawing/2014/main" val="23271601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3045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B35A4B-FEFC-4D22-94B7-2839ADCD4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j-lt"/>
                <a:cs typeface="+mj-lt"/>
              </a:rPr>
              <a:t>Wie funktioniert euer Partikelfilter?</a:t>
            </a:r>
            <a:endParaRPr lang="en-US" dirty="0">
              <a:ea typeface="+mj-lt"/>
              <a:cs typeface="+mj-lt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98E768-452D-4432-A95C-F3156736C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-305435"/>
            <a:r>
              <a:rPr lang="de-DE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(Anpassungsraten, Cut-Off-Werte </a:t>
            </a:r>
            <a:r>
              <a:rPr lang="de-DE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etc</a:t>
            </a:r>
            <a:r>
              <a:rPr lang="de-DE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)</a:t>
            </a:r>
          </a:p>
          <a:p>
            <a:pPr indent="-305435"/>
            <a:r>
              <a:rPr lang="de-DE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 Warum genau diese Werte? </a:t>
            </a:r>
          </a:p>
          <a:p>
            <a:pPr indent="-305435"/>
            <a:r>
              <a:rPr lang="de-DE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Was hat gut funktioniert, was nicht und (zumindest spekulativ) warum?</a:t>
            </a:r>
            <a:endParaRPr lang="de-DE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75654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C0E86A-4B98-44EC-B3D2-4182947B1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Reseed</a:t>
            </a:r>
            <a:r>
              <a:rPr lang="de-DE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 / </a:t>
            </a:r>
            <a:r>
              <a:rPr lang="de-DE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ReShuffle</a:t>
            </a:r>
            <a:endParaRPr lang="en-US" dirty="0" err="1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3AB4DC6-F527-4708-8717-F14F2FD64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-305435"/>
            <a:r>
              <a:rPr lang="de-DE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latin typeface="Bookman Old Style"/>
              </a:rPr>
              <a:t>Wann </a:t>
            </a:r>
            <a:r>
              <a:rPr lang="de-DE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latin typeface="Bookman Old Style"/>
              </a:rPr>
              <a:t>reseedet</a:t>
            </a:r>
            <a:r>
              <a:rPr lang="de-DE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latin typeface="Bookman Old Style"/>
              </a:rPr>
              <a:t> ihr? </a:t>
            </a:r>
            <a:endParaRPr lang="de-DE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latin typeface="Franklin Gothic Book" panose="02040603050505030304"/>
            </a:endParaRPr>
          </a:p>
          <a:p>
            <a:pPr indent="-305435"/>
            <a:r>
              <a:rPr lang="de-DE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latin typeface="Bookman Old Style"/>
              </a:rPr>
              <a:t>Auf welche Art(en) </a:t>
            </a:r>
            <a:r>
              <a:rPr lang="de-DE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latin typeface="Bookman Old Style"/>
              </a:rPr>
              <a:t>reseedet</a:t>
            </a:r>
            <a:r>
              <a:rPr lang="de-DE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latin typeface="Bookman Old Style"/>
              </a:rPr>
              <a:t> ihr?</a:t>
            </a:r>
            <a:endParaRPr lang="de-DE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latin typeface="Franklin Gothic Book" panose="02040603050505030304"/>
            </a:endParaRPr>
          </a:p>
          <a:p>
            <a:pPr indent="-305435"/>
            <a:r>
              <a:rPr lang="de-DE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latin typeface="Bookman Old Style"/>
              </a:rPr>
              <a:t> Warum genau diese Art(en)?</a:t>
            </a:r>
            <a:endParaRPr lang="de-DE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80532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28C310-75A3-4F31-A9DB-1DBE57838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j-lt"/>
                <a:cs typeface="+mj-lt"/>
              </a:rPr>
              <a:t>Abbruchbedingung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8CB8F03-F26D-4CF7-BAF6-C4F6C3A6F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-305435"/>
            <a:r>
              <a:rPr lang="de-DE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Was ist eure Abbruchbedingung? </a:t>
            </a:r>
            <a:endParaRPr lang="de-DE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ea typeface="+mn-lt"/>
              <a:cs typeface="+mn-lt"/>
            </a:endParaRPr>
          </a:p>
          <a:p>
            <a:pPr indent="-305435"/>
            <a:r>
              <a:rPr lang="de-DE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Warum genau diese Abbruchbedingung?</a:t>
            </a:r>
            <a:endParaRPr lang="de-DE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20829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38BA9E-F8BB-4561-B135-89465040B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4C818A-8573-4E8C-9422-36CFDE3EB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59201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AnalogousFromDarkSeedLeftStep">
      <a:dk1>
        <a:srgbClr val="000000"/>
      </a:dk1>
      <a:lt1>
        <a:srgbClr val="FFFFFF"/>
      </a:lt1>
      <a:dk2>
        <a:srgbClr val="1E1833"/>
      </a:dk2>
      <a:lt2>
        <a:srgbClr val="F0F3F3"/>
      </a:lt2>
      <a:accent1>
        <a:srgbClr val="E72953"/>
      </a:accent1>
      <a:accent2>
        <a:srgbClr val="D51790"/>
      </a:accent2>
      <a:accent3>
        <a:srgbClr val="DD29E7"/>
      </a:accent3>
      <a:accent4>
        <a:srgbClr val="7C17D5"/>
      </a:accent4>
      <a:accent5>
        <a:srgbClr val="3E29E7"/>
      </a:accent5>
      <a:accent6>
        <a:srgbClr val="1751D5"/>
      </a:accent6>
      <a:hlink>
        <a:srgbClr val="7454C6"/>
      </a:hlink>
      <a:folHlink>
        <a:srgbClr val="7F7F7F"/>
      </a:folHlink>
    </a:clrScheme>
    <a:fontScheme name="Slate">
      <a:majorFont>
        <a:latin typeface="Bookman Old Style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SlateVTI</vt:lpstr>
      <vt:lpstr>Monte Carlo</vt:lpstr>
      <vt:lpstr>Epilepsy Warnung nebenbei   BY</vt:lpstr>
      <vt:lpstr>Wie funktioniert euer Partikelfilter?</vt:lpstr>
      <vt:lpstr>Reseed / ReShuffle</vt:lpstr>
      <vt:lpstr>Abbruchbedingung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/>
  <cp:revision>11</cp:revision>
  <dcterms:created xsi:type="dcterms:W3CDTF">2022-01-21T19:53:50Z</dcterms:created>
  <dcterms:modified xsi:type="dcterms:W3CDTF">2022-01-22T21:13:09Z</dcterms:modified>
</cp:coreProperties>
</file>

<file path=docProps/thumbnail.jpeg>
</file>